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2"/>
  </p:notesMasterIdLst>
  <p:sldIdLst>
    <p:sldId id="256" r:id="rId3"/>
    <p:sldId id="257" r:id="rId4"/>
    <p:sldId id="275" r:id="rId5"/>
    <p:sldId id="273" r:id="rId6"/>
    <p:sldId id="274" r:id="rId7"/>
    <p:sldId id="259" r:id="rId8"/>
    <p:sldId id="270" r:id="rId9"/>
    <p:sldId id="271" r:id="rId10"/>
    <p:sldId id="272" r:id="rId11"/>
  </p:sldIdLst>
  <p:sldSz cx="9144000" cy="5143500" type="screen16x9"/>
  <p:notesSz cx="6858000" cy="9144000"/>
  <p:embeddedFontLst>
    <p:embeddedFont>
      <p:font typeface="Economica" panose="020B0604020202020204" charset="0"/>
      <p:regular r:id="rId13"/>
      <p:bold r:id="rId14"/>
      <p:italic r:id="rId15"/>
      <p:boldItalic r:id="rId16"/>
    </p:embeddedFont>
    <p:embeddedFont>
      <p:font typeface="Open Sans" panose="020B0604020202020204" charset="0"/>
      <p:regular r:id="rId17"/>
      <p:bold r:id="rId18"/>
      <p:italic r:id="rId19"/>
      <p:boldItalic r:id="rId20"/>
    </p:embeddedFont>
    <p:embeddedFont>
      <p:font typeface="Georgia" panose="02040502050405020303" pitchFamily="18" charset="0"/>
      <p:regular r:id="rId21"/>
      <p:bold r:id="rId22"/>
      <p:italic r:id="rId23"/>
      <p:boldItalic r:id="rId24"/>
    </p:embeddedFont>
    <p:embeddedFont>
      <p:font typeface="Lato" panose="020B0604020202020204" charset="0"/>
      <p:regular r:id="rId25"/>
      <p:bold r:id="rId26"/>
      <p:italic r:id="rId27"/>
      <p:boldItalic r:id="rId28"/>
    </p:embeddedFont>
    <p:embeddedFont>
      <p:font typeface="Raleway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2" y="2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13981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2212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468148a534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468148a534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3769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2266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2f8f11197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2f8f11197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4406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2f8f11197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2f8f11197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7863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468148a534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468148a534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1697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2f8f111978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2f8f111978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3765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e28460bd97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e28460bd97_2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389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2f8f11197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2f8f11197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5477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35353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74" name="Google Shape;74;p14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75" name="Google Shape;75;p14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80" name="Google Shape;80;p15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 rtl="0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 rtl="0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 rtl="0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 rtl="0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 rtl="0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 rtl="0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 rtl="0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 rtl="0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hyperlink" Target="https://www.facebook.com/alliancewatersolutions" TargetMode="External"/><Relationship Id="rId4" Type="http://schemas.openxmlformats.org/officeDocument/2006/relationships/hyperlink" Target="https://twitter.com/alliancewaters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>
            <a:spLocks noGrp="1"/>
          </p:cNvSpPr>
          <p:nvPr>
            <p:ph type="ctrTitle"/>
          </p:nvPr>
        </p:nvSpPr>
        <p:spPr>
          <a:xfrm>
            <a:off x="5079900" y="1922500"/>
            <a:ext cx="4064100" cy="27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2"/>
                </a:solidFill>
                <a:latin typeface="+mj-lt"/>
              </a:rPr>
              <a:t>Clean Environment, Clean Water </a:t>
            </a:r>
            <a:endParaRPr sz="3000" dirty="0">
              <a:solidFill>
                <a:schemeClr val="dk2"/>
              </a:solidFill>
              <a:latin typeface="+mj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2"/>
                </a:solidFill>
                <a:latin typeface="+mj-lt"/>
              </a:rPr>
              <a:t>A Disease Free Community</a:t>
            </a:r>
            <a:endParaRPr sz="3000" dirty="0">
              <a:solidFill>
                <a:schemeClr val="dk2"/>
              </a:solidFill>
              <a:latin typeface="+mj-lt"/>
            </a:endParaRPr>
          </a:p>
        </p:txBody>
      </p:sp>
      <p:pic>
        <p:nvPicPr>
          <p:cNvPr id="126" name="Google Shape;12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2500" y="238450"/>
            <a:ext cx="2559475" cy="1175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5"/>
          <p:cNvSpPr/>
          <p:nvPr/>
        </p:nvSpPr>
        <p:spPr>
          <a:xfrm>
            <a:off x="-1" y="0"/>
            <a:ext cx="4698899" cy="5143500"/>
          </a:xfrm>
          <a:prstGeom prst="rect">
            <a:avLst/>
          </a:prstGeom>
          <a:solidFill>
            <a:srgbClr val="32298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5"/>
          <p:cNvSpPr txBox="1"/>
          <p:nvPr/>
        </p:nvSpPr>
        <p:spPr>
          <a:xfrm>
            <a:off x="5154724" y="1524000"/>
            <a:ext cx="360827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3535"/>
                </a:solidFill>
                <a:latin typeface="Lato"/>
                <a:ea typeface="Lato"/>
                <a:cs typeface="Lato"/>
                <a:sym typeface="Lato"/>
              </a:rPr>
              <a:t>Alliance Water Solutions (AWASO)</a:t>
            </a:r>
            <a:endParaRPr>
              <a:solidFill>
                <a:srgbClr val="35353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9" name="Google Shape;129;p25"/>
          <p:cNvSpPr txBox="1"/>
          <p:nvPr/>
        </p:nvSpPr>
        <p:spPr>
          <a:xfrm>
            <a:off x="5154725" y="3883300"/>
            <a:ext cx="224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3535"/>
                </a:solidFill>
                <a:latin typeface="Lato"/>
                <a:ea typeface="Lato"/>
                <a:cs typeface="Lato"/>
                <a:sym typeface="Lato"/>
              </a:rPr>
              <a:t>Pitch Deck 2025</a:t>
            </a:r>
            <a:endParaRPr>
              <a:solidFill>
                <a:srgbClr val="353535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0" name="Google Shape;13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263" y="1011725"/>
            <a:ext cx="3983137" cy="3118315"/>
          </a:xfrm>
          <a:prstGeom prst="rect">
            <a:avLst/>
          </a:prstGeom>
          <a:solidFill>
            <a:srgbClr val="322983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title" idx="4294967295"/>
          </p:nvPr>
        </p:nvSpPr>
        <p:spPr>
          <a:xfrm>
            <a:off x="-2025" y="1257025"/>
            <a:ext cx="4920900" cy="35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b="0" dirty="0">
                <a:latin typeface="+mj-lt"/>
                <a:ea typeface="Lato"/>
                <a:cs typeface="Lato"/>
                <a:sym typeface="Lato"/>
              </a:rPr>
              <a:t>A Local WASH </a:t>
            </a:r>
            <a:r>
              <a:rPr lang="en" sz="2000" b="0" dirty="0" smtClean="0">
                <a:latin typeface="+mj-lt"/>
                <a:ea typeface="Lato"/>
                <a:cs typeface="Lato"/>
                <a:sym typeface="Lato"/>
              </a:rPr>
              <a:t>Company, </a:t>
            </a:r>
            <a:r>
              <a:rPr lang="en" sz="2000" b="0" dirty="0">
                <a:latin typeface="+mj-lt"/>
                <a:ea typeface="Lato"/>
                <a:cs typeface="Lato"/>
                <a:sym typeface="Lato"/>
              </a:rPr>
              <a:t>Founded In 2014 And Legally Registered With The Government Of Uganda In 2018 </a:t>
            </a:r>
            <a:endParaRPr sz="2000" b="0" dirty="0">
              <a:latin typeface="+mj-lt"/>
              <a:ea typeface="Lato"/>
              <a:cs typeface="Lato"/>
              <a:sym typeface="Lato"/>
            </a:endParaRPr>
          </a:p>
          <a:p>
            <a:pPr marL="342900" lvl="0" indent="-342900" algn="just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b="0" dirty="0">
                <a:latin typeface="+mj-lt"/>
                <a:ea typeface="Lato"/>
                <a:cs typeface="Lato"/>
                <a:sym typeface="Lato"/>
              </a:rPr>
              <a:t>Operates in Northern, Central and Eastern Uganda with offices in Jinja City. </a:t>
            </a:r>
            <a:endParaRPr sz="2000" b="0" dirty="0">
              <a:latin typeface="+mj-lt"/>
              <a:ea typeface="Lato"/>
              <a:cs typeface="Lato"/>
              <a:sym typeface="Lato"/>
            </a:endParaRPr>
          </a:p>
          <a:p>
            <a:pPr marL="342900" lvl="0" indent="-342900" algn="just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+mj-lt"/>
                <a:ea typeface="Lato"/>
                <a:cs typeface="Lato"/>
                <a:sym typeface="Lato"/>
              </a:rPr>
              <a:t>Vision: </a:t>
            </a:r>
            <a:r>
              <a:rPr lang="en" sz="2000" b="0" dirty="0">
                <a:latin typeface="+mj-lt"/>
                <a:ea typeface="Lato"/>
                <a:cs typeface="Lato"/>
                <a:sym typeface="Lato"/>
              </a:rPr>
              <a:t>Clean Environment, Clean Water A Disease Free Community </a:t>
            </a:r>
            <a:endParaRPr sz="1500" b="0" dirty="0"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137" name="Google Shape;137;p26"/>
          <p:cNvSpPr txBox="1">
            <a:spLocks noGrp="1"/>
          </p:cNvSpPr>
          <p:nvPr>
            <p:ph type="title" idx="4294967295"/>
          </p:nvPr>
        </p:nvSpPr>
        <p:spPr>
          <a:xfrm>
            <a:off x="0" y="135375"/>
            <a:ext cx="6595500" cy="770700"/>
          </a:xfrm>
          <a:prstGeom prst="rect">
            <a:avLst/>
          </a:prstGeom>
          <a:solidFill>
            <a:srgbClr val="322983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</a:rPr>
              <a:t> Who We Are</a:t>
            </a:r>
            <a:endParaRPr sz="4200">
              <a:solidFill>
                <a:schemeClr val="lt1"/>
              </a:solidFill>
            </a:endParaRPr>
          </a:p>
        </p:txBody>
      </p:sp>
      <p:pic>
        <p:nvPicPr>
          <p:cNvPr id="138" name="Google Shape;13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0025" y="171175"/>
            <a:ext cx="1002925" cy="41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1552" y="1152250"/>
            <a:ext cx="3015700" cy="22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8863" y="3264350"/>
            <a:ext cx="4210263" cy="175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"/>
          <p:cNvSpPr txBox="1">
            <a:spLocks noGrp="1"/>
          </p:cNvSpPr>
          <p:nvPr>
            <p:ph type="title" idx="4294967295"/>
          </p:nvPr>
        </p:nvSpPr>
        <p:spPr>
          <a:xfrm>
            <a:off x="0" y="105650"/>
            <a:ext cx="5480400" cy="768000"/>
          </a:xfrm>
          <a:prstGeom prst="rect">
            <a:avLst/>
          </a:prstGeom>
          <a:solidFill>
            <a:srgbClr val="322983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>
                <a:solidFill>
                  <a:schemeClr val="lt1"/>
                </a:solidFill>
              </a:rPr>
              <a:t> Our </a:t>
            </a:r>
            <a:r>
              <a:rPr lang="en" sz="3600" dirty="0" smtClean="0">
                <a:solidFill>
                  <a:schemeClr val="lt1"/>
                </a:solidFill>
              </a:rPr>
              <a:t>Goal </a:t>
            </a:r>
            <a:endParaRPr sz="2400" dirty="0">
              <a:solidFill>
                <a:schemeClr val="lt1"/>
              </a:solidFill>
            </a:endParaRPr>
          </a:p>
        </p:txBody>
      </p:sp>
      <p:sp>
        <p:nvSpPr>
          <p:cNvPr id="171" name="Google Shape;171;p30"/>
          <p:cNvSpPr txBox="1">
            <a:spLocks noGrp="1"/>
          </p:cNvSpPr>
          <p:nvPr>
            <p:ph type="title" idx="4294967295"/>
          </p:nvPr>
        </p:nvSpPr>
        <p:spPr>
          <a:xfrm>
            <a:off x="147650" y="1210625"/>
            <a:ext cx="5648100" cy="34951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 panose="020B0604020202020204" pitchFamily="34" charset="0"/>
              <a:buChar char="•"/>
            </a:pPr>
            <a:r>
              <a:rPr lang="en" sz="2000" b="0" dirty="0">
                <a:latin typeface="Lato"/>
                <a:ea typeface="Lato"/>
                <a:cs typeface="Lato"/>
                <a:sym typeface="Lato"/>
              </a:rPr>
              <a:t>To promote a clean environment and increase access to safe clean water </a:t>
            </a:r>
            <a:r>
              <a:rPr lang="en" sz="2000" b="0" dirty="0" smtClean="0">
                <a:latin typeface="Lato"/>
                <a:ea typeface="Lato"/>
                <a:cs typeface="Lato"/>
                <a:sym typeface="Lato"/>
              </a:rPr>
              <a:t>through </a:t>
            </a:r>
            <a:r>
              <a:rPr lang="en" sz="2000" b="0" dirty="0">
                <a:latin typeface="Lato"/>
                <a:ea typeface="Lato"/>
                <a:cs typeface="Lato"/>
                <a:sym typeface="Lato"/>
              </a:rPr>
              <a:t>empowering communities to </a:t>
            </a:r>
            <a:r>
              <a:rPr lang="en" sz="2000" dirty="0">
                <a:latin typeface="Lato"/>
                <a:ea typeface="Lato"/>
                <a:cs typeface="Lato"/>
                <a:sym typeface="Lato"/>
              </a:rPr>
              <a:t>own to at least 70% of </a:t>
            </a:r>
            <a:r>
              <a:rPr lang="en" sz="2000" dirty="0" smtClean="0"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" sz="2000" dirty="0">
                <a:latin typeface="Lato"/>
                <a:ea typeface="Lato"/>
                <a:cs typeface="Lato"/>
                <a:sym typeface="Lato"/>
              </a:rPr>
              <a:t>WASH interventions and sustain sanitation and water facilities</a:t>
            </a:r>
            <a:r>
              <a:rPr lang="en" sz="2000" b="0" dirty="0">
                <a:latin typeface="Lato"/>
                <a:ea typeface="Lato"/>
                <a:cs typeface="Lato"/>
                <a:sym typeface="Lato"/>
              </a:rPr>
              <a:t> at household and institution level with a focus of attaining a reduced disease free community by 2040</a:t>
            </a:r>
            <a:endParaRPr sz="2000" b="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500" b="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2" name="Google Shape;17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0025" y="171175"/>
            <a:ext cx="1002925" cy="41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5250" y="976741"/>
            <a:ext cx="3137700" cy="2353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30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>
            <a:spLocks noGrp="1"/>
          </p:cNvSpPr>
          <p:nvPr>
            <p:ph type="title" idx="4294967295"/>
          </p:nvPr>
        </p:nvSpPr>
        <p:spPr>
          <a:xfrm>
            <a:off x="0" y="105650"/>
            <a:ext cx="5451000" cy="768000"/>
          </a:xfrm>
          <a:prstGeom prst="rect">
            <a:avLst/>
          </a:prstGeom>
          <a:solidFill>
            <a:srgbClr val="322983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>
                <a:solidFill>
                  <a:schemeClr val="lt1"/>
                </a:solidFill>
              </a:rPr>
              <a:t> </a:t>
            </a:r>
            <a:r>
              <a:rPr lang="en" sz="3600" dirty="0" smtClean="0">
                <a:solidFill>
                  <a:schemeClr val="lt1"/>
                </a:solidFill>
              </a:rPr>
              <a:t>Our Focus</a:t>
            </a:r>
            <a:endParaRPr sz="2400" dirty="0">
              <a:solidFill>
                <a:schemeClr val="lt1"/>
              </a:solidFill>
            </a:endParaRPr>
          </a:p>
        </p:txBody>
      </p:sp>
      <p:sp>
        <p:nvSpPr>
          <p:cNvPr id="146" name="Google Shape;146;p27"/>
          <p:cNvSpPr txBox="1">
            <a:spLocks noGrp="1"/>
          </p:cNvSpPr>
          <p:nvPr>
            <p:ph type="title" idx="4294967295"/>
          </p:nvPr>
        </p:nvSpPr>
        <p:spPr>
          <a:xfrm>
            <a:off x="156600" y="1148550"/>
            <a:ext cx="8880720" cy="38806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85800" lvl="0" indent="-4572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2800" b="0" dirty="0" smtClean="0">
                <a:latin typeface="+mj-lt"/>
                <a:ea typeface="Arial"/>
                <a:cs typeface="Arial"/>
                <a:sym typeface="Arial"/>
              </a:rPr>
              <a:t>Waste Management (Solid and Faecal Waste)</a:t>
            </a:r>
            <a:br>
              <a:rPr lang="en-GB" sz="2800" b="0" dirty="0" smtClean="0">
                <a:latin typeface="+mj-lt"/>
                <a:ea typeface="Arial"/>
                <a:cs typeface="Arial"/>
                <a:sym typeface="Arial"/>
              </a:rPr>
            </a:br>
            <a:endParaRPr sz="2800" b="0" dirty="0" smtClean="0">
              <a:latin typeface="+mj-lt"/>
              <a:ea typeface="Arial"/>
              <a:cs typeface="Arial"/>
              <a:sym typeface="Arial"/>
            </a:endParaRPr>
          </a:p>
          <a:p>
            <a:pPr marL="685800" lvl="0" indent="-4572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800" b="0" dirty="0" smtClean="0">
                <a:latin typeface="+mj-lt"/>
                <a:ea typeface="Arial"/>
                <a:cs typeface="Arial"/>
                <a:sym typeface="Arial"/>
              </a:rPr>
              <a:t>S</a:t>
            </a:r>
            <a:r>
              <a:rPr lang="en" sz="2800" b="0" dirty="0" smtClean="0">
                <a:latin typeface="+mj-lt"/>
                <a:ea typeface="Arial"/>
                <a:cs typeface="Arial"/>
                <a:sym typeface="Arial"/>
              </a:rPr>
              <a:t>anitation (improving and construction of latrines)</a:t>
            </a:r>
            <a:br>
              <a:rPr lang="en" sz="2800" b="0" dirty="0" smtClean="0">
                <a:latin typeface="+mj-lt"/>
                <a:ea typeface="Arial"/>
                <a:cs typeface="Arial"/>
                <a:sym typeface="Arial"/>
              </a:rPr>
            </a:br>
            <a:r>
              <a:rPr lang="en" sz="2800" b="0" dirty="0" smtClean="0">
                <a:latin typeface="+mj-lt"/>
                <a:ea typeface="Arial"/>
                <a:cs typeface="Arial"/>
                <a:sym typeface="Arial"/>
              </a:rPr>
              <a:t/>
            </a:r>
            <a:br>
              <a:rPr lang="en" sz="2800" b="0" dirty="0" smtClean="0">
                <a:latin typeface="+mj-lt"/>
                <a:ea typeface="Arial"/>
                <a:cs typeface="Arial"/>
                <a:sym typeface="Arial"/>
              </a:rPr>
            </a:br>
            <a:r>
              <a:rPr lang="en" sz="2800" b="0" dirty="0" smtClean="0">
                <a:latin typeface="+mj-lt"/>
                <a:ea typeface="Arial"/>
                <a:cs typeface="Arial"/>
                <a:sym typeface="Arial"/>
              </a:rPr>
              <a:t>. Water Development (construction and rehabiliataion of water sources </a:t>
            </a:r>
            <a:r>
              <a:rPr lang="en" sz="1800" b="0" dirty="0" smtClean="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" sz="1800" b="0" dirty="0" smtClean="0">
                <a:latin typeface="Arial"/>
                <a:ea typeface="Arial"/>
                <a:cs typeface="Arial"/>
                <a:sym typeface="Arial"/>
              </a:rPr>
            </a:br>
            <a:r>
              <a:rPr lang="en" sz="1800" b="0" dirty="0" smtClean="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" sz="1800" b="0" dirty="0" smtClean="0">
                <a:latin typeface="Arial"/>
                <a:ea typeface="Arial"/>
                <a:cs typeface="Arial"/>
                <a:sym typeface="Arial"/>
              </a:rPr>
            </a:br>
            <a:r>
              <a:rPr lang="en" sz="1800" b="0" dirty="0" smtClean="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" sz="1800" b="0" dirty="0" smtClean="0">
                <a:latin typeface="Arial"/>
                <a:ea typeface="Arial"/>
                <a:cs typeface="Arial"/>
                <a:sym typeface="Arial"/>
              </a:rPr>
            </a:br>
            <a:endParaRPr sz="1800" b="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0025" y="171175"/>
            <a:ext cx="1002925" cy="41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63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>
            <a:spLocks noGrp="1"/>
          </p:cNvSpPr>
          <p:nvPr>
            <p:ph type="title" idx="4294967295"/>
          </p:nvPr>
        </p:nvSpPr>
        <p:spPr>
          <a:xfrm>
            <a:off x="0" y="105650"/>
            <a:ext cx="5852160" cy="768000"/>
          </a:xfrm>
          <a:prstGeom prst="rect">
            <a:avLst/>
          </a:prstGeom>
          <a:solidFill>
            <a:srgbClr val="322983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>
                <a:solidFill>
                  <a:schemeClr val="lt1"/>
                </a:solidFill>
              </a:rPr>
              <a:t> </a:t>
            </a:r>
            <a:r>
              <a:rPr lang="en" sz="3600" dirty="0" smtClean="0">
                <a:solidFill>
                  <a:schemeClr val="lt1"/>
                </a:solidFill>
              </a:rPr>
              <a:t>Solid Waste Challenges</a:t>
            </a:r>
            <a:endParaRPr sz="2400" dirty="0">
              <a:solidFill>
                <a:schemeClr val="lt1"/>
              </a:solidFill>
            </a:endParaRPr>
          </a:p>
        </p:txBody>
      </p:sp>
      <p:sp>
        <p:nvSpPr>
          <p:cNvPr id="146" name="Google Shape;146;p27"/>
          <p:cNvSpPr txBox="1">
            <a:spLocks noGrp="1"/>
          </p:cNvSpPr>
          <p:nvPr>
            <p:ph type="title" idx="4294967295"/>
          </p:nvPr>
        </p:nvSpPr>
        <p:spPr>
          <a:xfrm>
            <a:off x="156600" y="873650"/>
            <a:ext cx="8987400" cy="44451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lvl="0" indent="-3429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Wingdings" panose="05000000000000000000" pitchFamily="2" charset="2"/>
              <a:buChar char="q"/>
            </a:pPr>
            <a:r>
              <a:rPr lang="en" sz="2000" b="0" dirty="0">
                <a:latin typeface="+mj-lt"/>
                <a:ea typeface="Arial"/>
                <a:cs typeface="Arial"/>
                <a:sym typeface="Arial"/>
              </a:rPr>
              <a:t>Overall, Jinja City generates 182.6 tons per day of waste of which 45% is collected</a:t>
            </a:r>
            <a:endParaRPr sz="2000" b="0" dirty="0">
              <a:latin typeface="+mj-lt"/>
              <a:ea typeface="Arial"/>
              <a:cs typeface="Arial"/>
              <a:sym typeface="Arial"/>
            </a:endParaRPr>
          </a:p>
          <a:p>
            <a:pPr marL="571500" lvl="0" indent="-3429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Wingdings" panose="05000000000000000000" pitchFamily="2" charset="2"/>
              <a:buChar char="q"/>
            </a:pPr>
            <a:r>
              <a:rPr lang="en" sz="2000" b="0" dirty="0">
                <a:latin typeface="+mj-lt"/>
                <a:ea typeface="Arial"/>
                <a:cs typeface="Arial"/>
                <a:sym typeface="Arial"/>
              </a:rPr>
              <a:t>Open dumping and burning are common means of </a:t>
            </a:r>
            <a:r>
              <a:rPr lang="en" sz="2000" b="0" dirty="0" smtClean="0">
                <a:latin typeface="+mj-lt"/>
                <a:ea typeface="Arial"/>
                <a:cs typeface="Arial"/>
                <a:sym typeface="Arial"/>
              </a:rPr>
              <a:t>disposal</a:t>
            </a:r>
            <a:endParaRPr sz="2000" b="0" dirty="0">
              <a:latin typeface="+mj-lt"/>
              <a:ea typeface="Arial"/>
              <a:cs typeface="Arial"/>
              <a:sym typeface="Arial"/>
            </a:endParaRPr>
          </a:p>
          <a:p>
            <a:pPr marL="571500" lvl="0" indent="-3429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Wingdings" panose="05000000000000000000" pitchFamily="2" charset="2"/>
              <a:buChar char="q"/>
            </a:pPr>
            <a:r>
              <a:rPr lang="en" sz="2000" b="0" dirty="0" smtClean="0">
                <a:latin typeface="+mj-lt"/>
                <a:ea typeface="Arial"/>
                <a:cs typeface="Arial"/>
                <a:sym typeface="Arial"/>
              </a:rPr>
              <a:t>Low </a:t>
            </a:r>
            <a:r>
              <a:rPr lang="en" sz="2000" b="0" dirty="0">
                <a:latin typeface="+mj-lt"/>
                <a:ea typeface="Arial"/>
                <a:cs typeface="Arial"/>
                <a:sym typeface="Arial"/>
              </a:rPr>
              <a:t>willingness to pay for waste management services among </a:t>
            </a:r>
            <a:r>
              <a:rPr lang="en" sz="2000" b="0" dirty="0" smtClean="0">
                <a:latin typeface="+mj-lt"/>
                <a:ea typeface="Arial"/>
                <a:cs typeface="Arial"/>
                <a:sym typeface="Arial"/>
              </a:rPr>
              <a:t>residents</a:t>
            </a:r>
            <a:endParaRPr sz="2000" b="0" dirty="0">
              <a:latin typeface="+mj-lt"/>
              <a:ea typeface="Arial"/>
              <a:cs typeface="Arial"/>
              <a:sym typeface="Arial"/>
            </a:endParaRPr>
          </a:p>
          <a:p>
            <a:pPr marL="571500" lvl="0" indent="-3429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Wingdings" panose="05000000000000000000" pitchFamily="2" charset="2"/>
              <a:buChar char="q"/>
            </a:pPr>
            <a:r>
              <a:rPr lang="en" sz="2000" b="0" dirty="0">
                <a:latin typeface="+mj-lt"/>
                <a:ea typeface="Arial"/>
                <a:cs typeface="Arial"/>
                <a:sym typeface="Arial"/>
              </a:rPr>
              <a:t>Lack of access to bins and a belief that recycling is not important.</a:t>
            </a:r>
            <a:endParaRPr sz="2000" b="0" dirty="0">
              <a:latin typeface="+mj-lt"/>
              <a:ea typeface="Arial"/>
              <a:cs typeface="Arial"/>
              <a:sym typeface="Arial"/>
            </a:endParaRPr>
          </a:p>
          <a:p>
            <a:pPr marL="571500" lvl="0" indent="-34290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Wingdings" panose="05000000000000000000" pitchFamily="2" charset="2"/>
              <a:buChar char="q"/>
            </a:pPr>
            <a:r>
              <a:rPr lang="en" sz="2000" b="0" dirty="0">
                <a:latin typeface="+mj-lt"/>
                <a:ea typeface="Arial"/>
                <a:cs typeface="Arial"/>
                <a:sym typeface="Arial"/>
              </a:rPr>
              <a:t>Limited institutional capacity and Inadequate waste management </a:t>
            </a:r>
            <a:r>
              <a:rPr lang="en" sz="2000" b="0" dirty="0" smtClean="0">
                <a:latin typeface="+mj-lt"/>
                <a:ea typeface="Arial"/>
                <a:cs typeface="Arial"/>
                <a:sym typeface="Arial"/>
              </a:rPr>
              <a:t>systems/infrastructure</a:t>
            </a:r>
            <a:br>
              <a:rPr lang="en" sz="2000" b="0" dirty="0" smtClean="0">
                <a:latin typeface="+mj-lt"/>
                <a:ea typeface="Arial"/>
                <a:cs typeface="Arial"/>
                <a:sym typeface="Arial"/>
              </a:rPr>
            </a:br>
            <a:r>
              <a:rPr lang="en" sz="2000" b="0" dirty="0" smtClean="0">
                <a:latin typeface="+mj-lt"/>
                <a:ea typeface="Arial"/>
                <a:cs typeface="Arial"/>
                <a:sym typeface="Arial"/>
              </a:rPr>
              <a:t>Lack of proper tools and equipments to manage well waste </a:t>
            </a:r>
            <a:br>
              <a:rPr lang="en" sz="2000" b="0" dirty="0" smtClean="0">
                <a:latin typeface="+mj-lt"/>
                <a:ea typeface="Arial"/>
                <a:cs typeface="Arial"/>
                <a:sym typeface="Arial"/>
              </a:rPr>
            </a:br>
            <a:r>
              <a:rPr lang="en" sz="2000" b="0" dirty="0" smtClean="0">
                <a:latin typeface="+mj-lt"/>
                <a:ea typeface="Arial"/>
                <a:cs typeface="Arial"/>
                <a:sym typeface="Arial"/>
              </a:rPr>
              <a:t>Poor data management and Revenue collection </a:t>
            </a:r>
            <a:endParaRPr sz="2000" b="0" dirty="0"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0025" y="171175"/>
            <a:ext cx="1002925" cy="41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623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>
            <a:spLocks noGrp="1"/>
          </p:cNvSpPr>
          <p:nvPr>
            <p:ph type="body" idx="4294967295"/>
          </p:nvPr>
        </p:nvSpPr>
        <p:spPr>
          <a:xfrm>
            <a:off x="171250" y="2302225"/>
            <a:ext cx="2642400" cy="23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/>
          </a:p>
        </p:txBody>
      </p:sp>
      <p:sp>
        <p:nvSpPr>
          <p:cNvPr id="155" name="Google Shape;155;p28"/>
          <p:cNvSpPr txBox="1">
            <a:spLocks noGrp="1"/>
          </p:cNvSpPr>
          <p:nvPr>
            <p:ph type="body" idx="4294967295"/>
          </p:nvPr>
        </p:nvSpPr>
        <p:spPr>
          <a:xfrm>
            <a:off x="-89210" y="873650"/>
            <a:ext cx="8697951" cy="43897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>
              <a:spcBef>
                <a:spcPts val="1600"/>
              </a:spcBef>
            </a:pPr>
            <a:r>
              <a:rPr lang="en-US" sz="1900" dirty="0">
                <a:latin typeface="+mj-lt"/>
              </a:rPr>
              <a:t>The company manages solid waste in Lira and Jinja cities under a “Polluter Pay Policy” since </a:t>
            </a:r>
            <a:r>
              <a:rPr lang="en-US" sz="1900" dirty="0" smtClean="0">
                <a:latin typeface="+mj-lt"/>
              </a:rPr>
              <a:t>2020</a:t>
            </a:r>
            <a:endParaRPr lang="en-US" sz="1900" i="1" dirty="0">
              <a:latin typeface="+mj-lt"/>
            </a:endParaRPr>
          </a:p>
          <a:p>
            <a:pPr marL="342900">
              <a:spcBef>
                <a:spcPts val="1600"/>
              </a:spcBef>
            </a:pPr>
            <a:r>
              <a:rPr lang="en-GB" sz="1900" dirty="0" smtClean="0">
                <a:latin typeface="+mj-lt"/>
              </a:rPr>
              <a:t>We have 1,800 clientele  that are served monthly </a:t>
            </a:r>
            <a:endParaRPr lang="en-US" sz="1900" dirty="0" smtClean="0">
              <a:latin typeface="+mj-lt"/>
            </a:endParaRPr>
          </a:p>
          <a:p>
            <a:pPr marL="342900">
              <a:spcBef>
                <a:spcPts val="1600"/>
              </a:spcBef>
            </a:pPr>
            <a:r>
              <a:rPr lang="en-US" sz="1900" dirty="0" smtClean="0">
                <a:latin typeface="+mj-lt"/>
              </a:rPr>
              <a:t>The </a:t>
            </a:r>
            <a:r>
              <a:rPr lang="en-US" sz="1900" dirty="0">
                <a:latin typeface="+mj-lt"/>
              </a:rPr>
              <a:t>company has created direct and indirect employment opportunities </a:t>
            </a:r>
            <a:r>
              <a:rPr lang="en-US" sz="1900" dirty="0" smtClean="0">
                <a:latin typeface="+mj-lt"/>
              </a:rPr>
              <a:t>to 42 youths </a:t>
            </a:r>
            <a:r>
              <a:rPr lang="en-US" sz="1900" dirty="0">
                <a:latin typeface="+mj-lt"/>
              </a:rPr>
              <a:t>and women through; waste collection, sorting, </a:t>
            </a:r>
            <a:r>
              <a:rPr lang="en-US" sz="1900" dirty="0" smtClean="0">
                <a:latin typeface="+mj-lt"/>
              </a:rPr>
              <a:t>transportation and Revenue collection  </a:t>
            </a:r>
          </a:p>
          <a:p>
            <a:pPr marL="342900">
              <a:spcBef>
                <a:spcPts val="1600"/>
              </a:spcBef>
            </a:pPr>
            <a:r>
              <a:rPr lang="en-US" sz="1900" dirty="0" smtClean="0">
                <a:latin typeface="+mj-lt"/>
              </a:rPr>
              <a:t>We directly </a:t>
            </a:r>
            <a:r>
              <a:rPr lang="en-US" sz="1900" dirty="0">
                <a:latin typeface="+mj-lt"/>
              </a:rPr>
              <a:t>manages </a:t>
            </a:r>
            <a:r>
              <a:rPr lang="en-US" sz="1900" dirty="0" smtClean="0">
                <a:latin typeface="+mj-lt"/>
              </a:rPr>
              <a:t>a 2 tonnage plastic </a:t>
            </a:r>
            <a:r>
              <a:rPr lang="en-US" sz="1900" dirty="0">
                <a:latin typeface="+mj-lt"/>
              </a:rPr>
              <a:t>waste as a business </a:t>
            </a:r>
            <a:r>
              <a:rPr lang="en-US" sz="1900" dirty="0" smtClean="0">
                <a:latin typeface="+mj-lt"/>
              </a:rPr>
              <a:t>at all times </a:t>
            </a:r>
          </a:p>
          <a:p>
            <a:pPr marL="342900">
              <a:spcBef>
                <a:spcPts val="1600"/>
              </a:spcBef>
            </a:pPr>
            <a:r>
              <a:rPr lang="en-US" sz="1900" dirty="0">
                <a:latin typeface="+mj-lt"/>
              </a:rPr>
              <a:t>We </a:t>
            </a:r>
            <a:r>
              <a:rPr lang="en-US" sz="1900" dirty="0" smtClean="0">
                <a:latin typeface="+mj-lt"/>
              </a:rPr>
              <a:t>provide leadership to the a </a:t>
            </a:r>
            <a:r>
              <a:rPr lang="en-US" sz="1900" dirty="0">
                <a:latin typeface="+mj-lt"/>
              </a:rPr>
              <a:t>consortium of 12 private waste management companies </a:t>
            </a:r>
            <a:r>
              <a:rPr lang="en-US" sz="1900" dirty="0" smtClean="0">
                <a:latin typeface="+mj-lt"/>
              </a:rPr>
              <a:t>in Jinja City</a:t>
            </a:r>
            <a:endParaRPr lang="en-US" sz="1900" dirty="0">
              <a:latin typeface="+mj-lt"/>
            </a:endParaRPr>
          </a:p>
          <a:p>
            <a:pPr marL="0" lvl="0" indent="0">
              <a:spcBef>
                <a:spcPts val="1600"/>
              </a:spcBef>
              <a:buNone/>
            </a:pPr>
            <a:endParaRPr sz="1600" i="1" dirty="0"/>
          </a:p>
        </p:txBody>
      </p:sp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0" y="105650"/>
            <a:ext cx="5451000" cy="768000"/>
          </a:xfrm>
          <a:prstGeom prst="rect">
            <a:avLst/>
          </a:prstGeom>
          <a:solidFill>
            <a:srgbClr val="322983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>
                <a:solidFill>
                  <a:schemeClr val="lt1"/>
                </a:solidFill>
              </a:rPr>
              <a:t> </a:t>
            </a:r>
            <a:r>
              <a:rPr lang="en" sz="3600" dirty="0" smtClean="0">
                <a:solidFill>
                  <a:schemeClr val="lt1"/>
                </a:solidFill>
              </a:rPr>
              <a:t>Achievements Todate</a:t>
            </a:r>
            <a:endParaRPr sz="2400" dirty="0">
              <a:solidFill>
                <a:schemeClr val="lt1"/>
              </a:solidFill>
            </a:endParaRPr>
          </a:p>
        </p:txBody>
      </p:sp>
      <p:pic>
        <p:nvPicPr>
          <p:cNvPr id="157" name="Google Shape;15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0025" y="171175"/>
            <a:ext cx="1002925" cy="41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>
            <a:spLocks noGrp="1"/>
          </p:cNvSpPr>
          <p:nvPr>
            <p:ph type="title" idx="4294967295"/>
          </p:nvPr>
        </p:nvSpPr>
        <p:spPr>
          <a:xfrm>
            <a:off x="110750" y="906074"/>
            <a:ext cx="8742200" cy="42374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u="sng" dirty="0">
                <a:latin typeface="Lato"/>
                <a:ea typeface="Lato"/>
                <a:cs typeface="Lato"/>
                <a:sym typeface="Lato"/>
              </a:rPr>
              <a:t>Seeking </a:t>
            </a:r>
            <a:r>
              <a:rPr lang="en" sz="1900" b="1" u="sng" dirty="0" smtClean="0">
                <a:latin typeface="Lato"/>
                <a:ea typeface="Lato"/>
                <a:cs typeface="Lato"/>
                <a:sym typeface="Lato"/>
              </a:rPr>
              <a:t>$44,100  as capital investment to improve our  Solid Waste Business</a:t>
            </a:r>
            <a:r>
              <a:rPr lang="en" sz="1900" b="1" dirty="0" smtClean="0"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" sz="1900" dirty="0" smtClean="0">
                <a:latin typeface="Lato"/>
                <a:ea typeface="Lato"/>
                <a:cs typeface="Lato"/>
                <a:sym typeface="Lato"/>
              </a:rPr>
              <a:t>to </a:t>
            </a:r>
            <a:r>
              <a:rPr lang="en" sz="1900" dirty="0">
                <a:latin typeface="Lato"/>
                <a:ea typeface="Lato"/>
                <a:cs typeface="Lato"/>
                <a:sym typeface="Lato"/>
              </a:rPr>
              <a:t>be allocated </a:t>
            </a:r>
            <a:r>
              <a:rPr lang="en-GB" sz="1900" dirty="0" smtClean="0">
                <a:latin typeface="Lato"/>
                <a:ea typeface="Lato"/>
                <a:cs typeface="Lato"/>
                <a:sym typeface="Lato"/>
              </a:rPr>
              <a:t>as follows:-</a:t>
            </a:r>
            <a:endParaRPr sz="1900" dirty="0">
              <a:latin typeface="Lato"/>
              <a:ea typeface="Lato"/>
              <a:cs typeface="Lato"/>
              <a:sym typeface="Lato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Font typeface="Lato"/>
              <a:buAutoNum type="arabicParenR"/>
            </a:pPr>
            <a:r>
              <a:rPr lang="en" sz="1900" b="1" u="sng" dirty="0" smtClean="0">
                <a:latin typeface="Lato"/>
                <a:ea typeface="Lato"/>
                <a:cs typeface="Lato"/>
                <a:sym typeface="Lato"/>
              </a:rPr>
              <a:t>Upscaling our Plastic Business:  </a:t>
            </a:r>
            <a:r>
              <a:rPr lang="en" sz="1900" b="1" u="sng" dirty="0">
                <a:latin typeface="Lato"/>
                <a:ea typeface="Lato"/>
                <a:cs typeface="Lato"/>
                <a:sym typeface="Lato"/>
              </a:rPr>
              <a:t>$ </a:t>
            </a:r>
            <a:r>
              <a:rPr lang="en" sz="1900" b="1" u="sng" dirty="0" smtClean="0">
                <a:latin typeface="Lato"/>
                <a:ea typeface="Lato"/>
                <a:cs typeface="Lato"/>
                <a:sym typeface="Lato"/>
              </a:rPr>
              <a:t>6,014</a:t>
            </a:r>
            <a:r>
              <a:rPr lang="en" sz="1900" b="1" dirty="0" smtClean="0">
                <a:latin typeface="Lato"/>
                <a:ea typeface="Lato"/>
                <a:cs typeface="Lato"/>
                <a:sym typeface="Lato"/>
              </a:rPr>
              <a:t> –</a:t>
            </a:r>
            <a:r>
              <a:rPr lang="en" sz="1900" dirty="0" smtClean="0">
                <a:latin typeface="Lato"/>
                <a:ea typeface="Lato"/>
                <a:cs typeface="Lato"/>
                <a:sym typeface="Lato"/>
              </a:rPr>
              <a:t>To scale our plastic collection business from 2 tonnage to 10,000 tonnage monthly.</a:t>
            </a:r>
            <a:endParaRPr sz="1900" dirty="0">
              <a:latin typeface="Lato"/>
              <a:ea typeface="Lato"/>
              <a:cs typeface="Lato"/>
              <a:sym typeface="Lato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AutoNum type="arabicParenR"/>
            </a:pPr>
            <a:r>
              <a:rPr lang="en" sz="1900" b="1" u="sng" dirty="0" smtClean="0">
                <a:latin typeface="Lato"/>
                <a:ea typeface="Lato"/>
                <a:cs typeface="Lato"/>
                <a:sym typeface="Lato"/>
              </a:rPr>
              <a:t>Building and improving Data/Revenue Management System : $2,460</a:t>
            </a:r>
            <a:r>
              <a:rPr lang="en" sz="1900" dirty="0" smtClean="0"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" sz="1900" dirty="0">
                <a:latin typeface="Lato"/>
                <a:ea typeface="Lato"/>
                <a:cs typeface="Lato"/>
                <a:sym typeface="Lato"/>
              </a:rPr>
              <a:t>-To </a:t>
            </a:r>
            <a:r>
              <a:rPr lang="en" sz="1900" dirty="0" smtClean="0">
                <a:latin typeface="Lato"/>
                <a:ea typeface="Lato"/>
                <a:cs typeface="Lato"/>
                <a:sym typeface="Lato"/>
              </a:rPr>
              <a:t>improve data collection, Revenue collection and reporting </a:t>
            </a:r>
            <a:endParaRPr sz="1900" i="1" dirty="0" smtClean="0">
              <a:latin typeface="Lato"/>
              <a:ea typeface="Lato"/>
              <a:cs typeface="Lato"/>
              <a:sym typeface="Lato"/>
            </a:endParaRPr>
          </a:p>
          <a:p>
            <a:pPr marL="56515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+mj-lt"/>
              <a:buAutoNum type="arabicParenR"/>
            </a:pPr>
            <a:r>
              <a:rPr lang="en" sz="1900" b="1" u="sng" dirty="0" smtClean="0">
                <a:latin typeface="Lato"/>
                <a:ea typeface="Lato"/>
                <a:cs typeface="Lato"/>
                <a:sym typeface="Lato"/>
              </a:rPr>
              <a:t>Tools and Equipment:</a:t>
            </a:r>
            <a:r>
              <a:rPr lang="en" sz="1900" u="sng" dirty="0" smtClean="0"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" sz="1900" b="1" u="sng" dirty="0" smtClean="0">
                <a:latin typeface="Lato"/>
                <a:ea typeface="Lato"/>
                <a:cs typeface="Lato"/>
                <a:sym typeface="Lato"/>
              </a:rPr>
              <a:t>$24,601</a:t>
            </a:r>
            <a:r>
              <a:rPr lang="en" sz="1900" dirty="0" smtClean="0">
                <a:latin typeface="Lato"/>
                <a:ea typeface="Lato"/>
                <a:cs typeface="Lato"/>
                <a:sym typeface="Lato"/>
              </a:rPr>
              <a:t> To repair, maintain and procure  new tools and equipement for a Reliable and Efficient </a:t>
            </a:r>
            <a:r>
              <a:rPr lang="en-US" sz="1900" dirty="0" smtClean="0">
                <a:latin typeface="Lato"/>
                <a:ea typeface="Lato"/>
                <a:cs typeface="Lato"/>
                <a:sym typeface="Lato"/>
              </a:rPr>
              <a:t>Se</a:t>
            </a:r>
            <a:r>
              <a:rPr lang="en" sz="1900" dirty="0" smtClean="0">
                <a:latin typeface="Lato"/>
                <a:ea typeface="Lato"/>
                <a:cs typeface="Lato"/>
                <a:sym typeface="Lato"/>
              </a:rPr>
              <a:t>rvices</a:t>
            </a:r>
            <a:r>
              <a:rPr lang="en" sz="1900" b="1" dirty="0">
                <a:latin typeface="Lato"/>
                <a:ea typeface="Lato"/>
                <a:cs typeface="Lato"/>
                <a:sym typeface="Lato"/>
              </a:rPr>
              <a:t/>
            </a:r>
            <a:br>
              <a:rPr lang="en" sz="1900" b="1" dirty="0">
                <a:latin typeface="Lato"/>
                <a:ea typeface="Lato"/>
                <a:cs typeface="Lato"/>
                <a:sym typeface="Lato"/>
              </a:rPr>
            </a:br>
            <a:r>
              <a:rPr lang="en" sz="1900" b="1" dirty="0" smtClean="0">
                <a:latin typeface="Lato"/>
                <a:ea typeface="Lato"/>
                <a:cs typeface="Lato"/>
                <a:sym typeface="Lato"/>
              </a:rPr>
              <a:t>4</a:t>
            </a:r>
            <a:r>
              <a:rPr lang="en" sz="1900" b="1" dirty="0" smtClean="0">
                <a:latin typeface="Lato"/>
                <a:ea typeface="Lato"/>
                <a:cs typeface="Lato"/>
                <a:sym typeface="Lato"/>
              </a:rPr>
              <a:t>) </a:t>
            </a:r>
            <a:r>
              <a:rPr lang="en" sz="1900" b="1" u="sng" dirty="0" smtClean="0">
                <a:latin typeface="Lato"/>
                <a:ea typeface="Lato"/>
                <a:cs typeface="Lato"/>
                <a:sym typeface="Lato"/>
              </a:rPr>
              <a:t>Increasing customer base and services: $10,934. </a:t>
            </a:r>
            <a:r>
              <a:rPr lang="en" sz="1900" dirty="0" smtClean="0">
                <a:latin typeface="Lato"/>
                <a:ea typeface="Lato"/>
                <a:cs typeface="Lato"/>
                <a:sym typeface="Lato"/>
              </a:rPr>
              <a:t>increasing our clientile base from 1,800 a month to 4,000 and initiate waste sorting at source </a:t>
            </a:r>
            <a:r>
              <a:rPr lang="en" sz="1900" b="1" dirty="0">
                <a:latin typeface="Lato"/>
                <a:ea typeface="Lato"/>
                <a:cs typeface="Lato"/>
                <a:sym typeface="Lato"/>
              </a:rPr>
              <a:t/>
            </a:r>
            <a:br>
              <a:rPr lang="en" sz="1900" b="1" dirty="0">
                <a:latin typeface="Lato"/>
                <a:ea typeface="Lato"/>
                <a:cs typeface="Lato"/>
                <a:sym typeface="Lato"/>
              </a:rPr>
            </a:br>
            <a:r>
              <a:rPr lang="en" sz="1900" dirty="0" smtClean="0">
                <a:latin typeface="Lato"/>
                <a:ea typeface="Lato"/>
                <a:cs typeface="Lato"/>
                <a:sym typeface="Lato"/>
              </a:rPr>
              <a:t> </a:t>
            </a:r>
            <a:endParaRPr sz="19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0" name="Google Shape;250;p39"/>
          <p:cNvSpPr txBox="1">
            <a:spLocks noGrp="1"/>
          </p:cNvSpPr>
          <p:nvPr>
            <p:ph type="title" idx="4294967295"/>
          </p:nvPr>
        </p:nvSpPr>
        <p:spPr>
          <a:xfrm>
            <a:off x="0" y="135375"/>
            <a:ext cx="7726680" cy="770700"/>
          </a:xfrm>
          <a:prstGeom prst="rect">
            <a:avLst/>
          </a:prstGeom>
          <a:solidFill>
            <a:srgbClr val="32298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Our </a:t>
            </a:r>
            <a:r>
              <a:rPr lang="en" sz="3600" b="1" dirty="0" smtClean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Ask for Solid Waste Business </a:t>
            </a:r>
            <a:endParaRPr sz="3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1" name="Google Shape;25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0025" y="171175"/>
            <a:ext cx="1002925" cy="41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0"/>
          <p:cNvSpPr txBox="1">
            <a:spLocks noGrp="1"/>
          </p:cNvSpPr>
          <p:nvPr>
            <p:ph type="title" idx="4294967295"/>
          </p:nvPr>
        </p:nvSpPr>
        <p:spPr>
          <a:xfrm>
            <a:off x="0" y="4012212"/>
            <a:ext cx="2677426" cy="8341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1" dirty="0" smtClean="0">
                <a:latin typeface="+mj-lt"/>
                <a:ea typeface="Lato"/>
                <a:cs typeface="Lato"/>
                <a:sym typeface="Lato"/>
              </a:rPr>
              <a:t>Fred </a:t>
            </a:r>
            <a:r>
              <a:rPr lang="en" sz="2000" b="1" i="1" dirty="0">
                <a:latin typeface="+mj-lt"/>
                <a:ea typeface="Lato"/>
                <a:cs typeface="Lato"/>
                <a:sym typeface="Lato"/>
              </a:rPr>
              <a:t>Muwanguzi CEO</a:t>
            </a:r>
            <a:r>
              <a:rPr lang="en" sz="2000" i="1" dirty="0">
                <a:latin typeface="+mj-lt"/>
                <a:ea typeface="Lato"/>
                <a:cs typeface="Lato"/>
                <a:sym typeface="Lato"/>
              </a:rPr>
              <a:t>, </a:t>
            </a:r>
            <a:endParaRPr sz="1050" dirty="0">
              <a:solidFill>
                <a:srgbClr val="FFFFFF"/>
              </a:solidFill>
              <a:highlight>
                <a:srgbClr val="1E73BE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4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7" name="Google Shape;257;p40"/>
          <p:cNvSpPr txBox="1">
            <a:spLocks noGrp="1"/>
          </p:cNvSpPr>
          <p:nvPr>
            <p:ph type="title" idx="4294967295"/>
          </p:nvPr>
        </p:nvSpPr>
        <p:spPr>
          <a:xfrm>
            <a:off x="0" y="135375"/>
            <a:ext cx="6595500" cy="770700"/>
          </a:xfrm>
          <a:prstGeom prst="rect">
            <a:avLst/>
          </a:prstGeom>
          <a:solidFill>
            <a:srgbClr val="32298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Our Team</a:t>
            </a:r>
            <a:endParaRPr sz="3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8" name="Google Shape;25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0025" y="171175"/>
            <a:ext cx="1002925" cy="41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748" y="1107449"/>
            <a:ext cx="2236211" cy="2904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7750" y="1374252"/>
            <a:ext cx="2240846" cy="2637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50847" y="1279666"/>
            <a:ext cx="2287426" cy="267630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56;p40"/>
          <p:cNvSpPr txBox="1">
            <a:spLocks/>
          </p:cNvSpPr>
          <p:nvPr/>
        </p:nvSpPr>
        <p:spPr>
          <a:xfrm>
            <a:off x="3048000" y="4012212"/>
            <a:ext cx="3234830" cy="83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457200">
              <a:lnSpc>
                <a:spcPct val="115000"/>
              </a:lnSpc>
            </a:pPr>
            <a:r>
              <a:rPr lang="en-US" sz="2000" b="1" i="1" dirty="0" smtClean="0">
                <a:latin typeface="+mj-lt"/>
                <a:ea typeface="Lato"/>
                <a:cs typeface="Lato"/>
                <a:sym typeface="Lato"/>
              </a:rPr>
              <a:t>Director Walekwa Fredrick</a:t>
            </a:r>
            <a:endParaRPr lang="en-US" sz="2000" i="1" dirty="0" smtClean="0">
              <a:latin typeface="+mj-lt"/>
              <a:ea typeface="Lato"/>
              <a:cs typeface="Lato"/>
              <a:sym typeface="Lato"/>
            </a:endParaRPr>
          </a:p>
          <a:p>
            <a:pPr marL="457200">
              <a:lnSpc>
                <a:spcPct val="115000"/>
              </a:lnSpc>
              <a:spcBef>
                <a:spcPts val="1600"/>
              </a:spcBef>
            </a:pPr>
            <a:r>
              <a:rPr lang="en-US" sz="1400" dirty="0" smtClean="0">
                <a:latin typeface="Lato"/>
                <a:ea typeface="Lato"/>
                <a:cs typeface="Lato"/>
                <a:sym typeface="Lato"/>
              </a:rPr>
              <a:t> </a:t>
            </a:r>
            <a:endParaRPr lang="en-US" sz="1050" dirty="0" smtClean="0">
              <a:solidFill>
                <a:srgbClr val="FFFFFF"/>
              </a:solidFill>
              <a:highlight>
                <a:srgbClr val="1E73BE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457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</a:pPr>
            <a:endParaRPr lang="en-US" sz="14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" name="Google Shape;256;p40"/>
          <p:cNvSpPr txBox="1">
            <a:spLocks/>
          </p:cNvSpPr>
          <p:nvPr/>
        </p:nvSpPr>
        <p:spPr>
          <a:xfrm>
            <a:off x="5909170" y="3955971"/>
            <a:ext cx="3067190" cy="890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457200">
              <a:lnSpc>
                <a:spcPct val="115000"/>
              </a:lnSpc>
            </a:pPr>
            <a:r>
              <a:rPr lang="en-US" sz="2000" i="1" dirty="0" smtClean="0">
                <a:latin typeface="+mj-lt"/>
                <a:ea typeface="Lato"/>
                <a:cs typeface="Lato"/>
                <a:sym typeface="Lato"/>
              </a:rPr>
              <a:t>Director.</a:t>
            </a:r>
            <a:r>
              <a:rPr lang="en-US" sz="2000" b="1" i="1" dirty="0" smtClean="0">
                <a:latin typeface="+mj-lt"/>
                <a:ea typeface="Lato"/>
                <a:cs typeface="Lato"/>
                <a:sym typeface="Lato"/>
              </a:rPr>
              <a:t> Katangula Mary</a:t>
            </a:r>
            <a:r>
              <a:rPr lang="en-US" sz="2000" i="1" dirty="0" smtClean="0">
                <a:latin typeface="+mj-lt"/>
                <a:ea typeface="Lato"/>
                <a:cs typeface="Lato"/>
                <a:sym typeface="Lato"/>
              </a:rPr>
              <a:t>  </a:t>
            </a:r>
          </a:p>
          <a:p>
            <a:pPr marL="457200">
              <a:lnSpc>
                <a:spcPct val="115000"/>
              </a:lnSpc>
              <a:spcBef>
                <a:spcPts val="1600"/>
              </a:spcBef>
            </a:pPr>
            <a:r>
              <a:rPr lang="en-US" sz="1400" dirty="0" smtClean="0">
                <a:latin typeface="Lato"/>
                <a:ea typeface="Lato"/>
                <a:cs typeface="Lato"/>
                <a:sym typeface="Lato"/>
              </a:rPr>
              <a:t> </a:t>
            </a:r>
            <a:endParaRPr lang="en-US" sz="1050" dirty="0" smtClean="0">
              <a:solidFill>
                <a:srgbClr val="FFFFFF"/>
              </a:solidFill>
              <a:highlight>
                <a:srgbClr val="1E73BE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457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</a:pPr>
            <a:endParaRPr lang="en-US" sz="1400" dirty="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1"/>
          <p:cNvSpPr/>
          <p:nvPr/>
        </p:nvSpPr>
        <p:spPr>
          <a:xfrm>
            <a:off x="4781387" y="241652"/>
            <a:ext cx="4438500" cy="5143500"/>
          </a:xfrm>
          <a:prstGeom prst="rect">
            <a:avLst/>
          </a:prstGeom>
          <a:solidFill>
            <a:srgbClr val="41BB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41"/>
          <p:cNvSpPr txBox="1">
            <a:spLocks noGrp="1"/>
          </p:cNvSpPr>
          <p:nvPr>
            <p:ph type="ctrTitle"/>
          </p:nvPr>
        </p:nvSpPr>
        <p:spPr>
          <a:xfrm>
            <a:off x="4948226" y="1319875"/>
            <a:ext cx="4854914" cy="10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ALLIANCE WATER SOLUTIONS  (AWASO)</a:t>
            </a:r>
            <a:endParaRPr sz="2800" dirty="0"/>
          </a:p>
        </p:txBody>
      </p:sp>
      <p:sp>
        <p:nvSpPr>
          <p:cNvPr id="270" name="Google Shape;270;p41"/>
          <p:cNvSpPr txBox="1">
            <a:spLocks noGrp="1"/>
          </p:cNvSpPr>
          <p:nvPr>
            <p:ph type="subTitle" idx="1"/>
          </p:nvPr>
        </p:nvSpPr>
        <p:spPr>
          <a:xfrm>
            <a:off x="4948226" y="2447340"/>
            <a:ext cx="4771200" cy="21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353535"/>
                </a:solidFill>
              </a:rPr>
              <a:t>Fred Muwanguzi</a:t>
            </a:r>
            <a:endParaRPr sz="1700" dirty="0">
              <a:solidFill>
                <a:srgbClr val="35353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353535"/>
                </a:solidFill>
              </a:rPr>
              <a:t>Executive Director</a:t>
            </a:r>
            <a:endParaRPr sz="1700" dirty="0">
              <a:solidFill>
                <a:srgbClr val="35353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35353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353535"/>
                </a:solidFill>
              </a:rPr>
              <a:t>Email</a:t>
            </a:r>
            <a:r>
              <a:rPr lang="en" sz="1700" b="1" dirty="0" smtClean="0">
                <a:solidFill>
                  <a:srgbClr val="353535"/>
                </a:solidFill>
              </a:rPr>
              <a:t>: </a:t>
            </a:r>
            <a:r>
              <a:rPr lang="en" sz="1700" dirty="0" smtClean="0">
                <a:solidFill>
                  <a:srgbClr val="353535"/>
                </a:solidFill>
              </a:rPr>
              <a:t>alliancewatersolutions@gmail.com </a:t>
            </a:r>
            <a:endParaRPr sz="1700" dirty="0">
              <a:solidFill>
                <a:srgbClr val="35353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353535"/>
                </a:solidFill>
              </a:rPr>
              <a:t>Tel: </a:t>
            </a:r>
            <a:r>
              <a:rPr lang="en" sz="1700" dirty="0">
                <a:solidFill>
                  <a:srgbClr val="353535"/>
                </a:solidFill>
              </a:rPr>
              <a:t> +</a:t>
            </a:r>
            <a:r>
              <a:rPr lang="en" sz="1700" dirty="0" smtClean="0">
                <a:solidFill>
                  <a:srgbClr val="353535"/>
                </a:solidFill>
              </a:rPr>
              <a:t>256-414 </a:t>
            </a:r>
            <a:r>
              <a:rPr lang="en" sz="1700" dirty="0">
                <a:solidFill>
                  <a:srgbClr val="353535"/>
                </a:solidFill>
              </a:rPr>
              <a:t>671 145</a:t>
            </a:r>
            <a:endParaRPr sz="1700" dirty="0">
              <a:solidFill>
                <a:srgbClr val="35353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353535"/>
                </a:solidFill>
              </a:rPr>
              <a:t>        </a:t>
            </a:r>
            <a:r>
              <a:rPr lang="en" sz="1700" dirty="0" smtClean="0">
                <a:solidFill>
                  <a:srgbClr val="353535"/>
                </a:solidFill>
              </a:rPr>
              <a:t>+256-751 </a:t>
            </a:r>
            <a:r>
              <a:rPr lang="en" sz="1700" dirty="0">
                <a:solidFill>
                  <a:srgbClr val="353535"/>
                </a:solidFill>
              </a:rPr>
              <a:t>404 </a:t>
            </a:r>
            <a:r>
              <a:rPr lang="en" sz="1700" dirty="0" smtClean="0">
                <a:solidFill>
                  <a:srgbClr val="353535"/>
                </a:solidFill>
              </a:rPr>
              <a:t>947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353535"/>
                </a:solidFill>
              </a:rPr>
              <a:t> </a:t>
            </a:r>
            <a:r>
              <a:rPr lang="en" sz="1700" b="1" dirty="0" smtClean="0">
                <a:solidFill>
                  <a:srgbClr val="353535"/>
                </a:solidFill>
              </a:rPr>
              <a:t>            +256-782  522 970 (Whatsap)</a:t>
            </a:r>
            <a:endParaRPr sz="1700" b="1" dirty="0">
              <a:solidFill>
                <a:srgbClr val="353535"/>
              </a:solidFill>
            </a:endParaRPr>
          </a:p>
        </p:txBody>
      </p:sp>
      <p:pic>
        <p:nvPicPr>
          <p:cNvPr id="271" name="Google Shape;27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75" y="1319875"/>
            <a:ext cx="4371524" cy="200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1"/>
          <p:cNvSpPr txBox="1"/>
          <p:nvPr/>
        </p:nvSpPr>
        <p:spPr>
          <a:xfrm>
            <a:off x="5175574" y="4534440"/>
            <a:ext cx="3968426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 b="1" dirty="0">
                <a:solidFill>
                  <a:schemeClr val="lt1"/>
                </a:solidFill>
                <a:latin typeface="+mj-lt"/>
                <a:ea typeface="Lato"/>
                <a:cs typeface="Lato"/>
                <a:sym typeface="Lato"/>
              </a:rPr>
              <a:t>www.alliancewatersolutions.org</a:t>
            </a:r>
            <a:endParaRPr sz="1800" dirty="0">
              <a:solidFill>
                <a:schemeClr val="lt1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273" name="Google Shape;273;p41"/>
          <p:cNvSpPr txBox="1"/>
          <p:nvPr/>
        </p:nvSpPr>
        <p:spPr>
          <a:xfrm>
            <a:off x="666325" y="4030500"/>
            <a:ext cx="3209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https://twitter.com/alliancewaters2</a:t>
            </a:r>
            <a:endParaRPr sz="10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4" name="Google Shape;274;p41"/>
          <p:cNvSpPr txBox="1"/>
          <p:nvPr/>
        </p:nvSpPr>
        <p:spPr>
          <a:xfrm>
            <a:off x="666325" y="4415400"/>
            <a:ext cx="4008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https://www.facebook.com/alliancewatersolutions</a:t>
            </a:r>
            <a:endParaRPr sz="1300" b="1">
              <a:solidFill>
                <a:srgbClr val="353535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75" name="Google Shape;275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5275" y="4487475"/>
            <a:ext cx="250075" cy="2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4825" y="4115934"/>
            <a:ext cx="250075" cy="255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10500" y="4795230"/>
            <a:ext cx="202200" cy="20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45;p27"/>
          <p:cNvSpPr txBox="1">
            <a:spLocks/>
          </p:cNvSpPr>
          <p:nvPr/>
        </p:nvSpPr>
        <p:spPr>
          <a:xfrm>
            <a:off x="35487" y="271075"/>
            <a:ext cx="4674925" cy="768000"/>
          </a:xfrm>
          <a:prstGeom prst="rect">
            <a:avLst/>
          </a:prstGeom>
          <a:solidFill>
            <a:srgbClr val="32298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en-US" sz="3600" dirty="0" smtClean="0">
                <a:solidFill>
                  <a:schemeClr val="lt1"/>
                </a:solidFill>
              </a:rPr>
              <a:t> Contacts </a:t>
            </a:r>
            <a:endParaRPr lang="en-US" sz="24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421</Words>
  <Application>Microsoft Office PowerPoint</Application>
  <PresentationFormat>On-screen Show (16:9)</PresentationFormat>
  <Paragraphs>49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Economica</vt:lpstr>
      <vt:lpstr>Open Sans</vt:lpstr>
      <vt:lpstr>Georgia</vt:lpstr>
      <vt:lpstr>Arial</vt:lpstr>
      <vt:lpstr>Wingdings</vt:lpstr>
      <vt:lpstr>Lato</vt:lpstr>
      <vt:lpstr>Raleway</vt:lpstr>
      <vt:lpstr>Swiss</vt:lpstr>
      <vt:lpstr>Luxe</vt:lpstr>
      <vt:lpstr>Clean Environment, Clean Water  A Disease Free Community</vt:lpstr>
      <vt:lpstr>A Local WASH Company, Founded In 2014 And Legally Registered With The Government Of Uganda In 2018  Operates in Northern, Central and Eastern Uganda with offices in Jinja City.  Vision: Clean Environment, Clean Water A Disease Free Community </vt:lpstr>
      <vt:lpstr> Our Goal </vt:lpstr>
      <vt:lpstr> Our Focus</vt:lpstr>
      <vt:lpstr> Solid Waste Challenges</vt:lpstr>
      <vt:lpstr> Achievements Todate</vt:lpstr>
      <vt:lpstr>Seeking $44,100  as capital investment to improve our  Solid Waste Business to be allocated as follows:- Upscaling our Plastic Business:  $ 6,014 –To scale our plastic collection business from 2 tonnage to 10,000 tonnage monthly. Building and improving Data/Revenue Management System : $2,460 -To improve data collection, Revenue collection and reporting  Tools and Equipment: $24,601 To repair, maintain and procure  new tools and equipement for a Reliable and Efficient Services 4) Increasing customer base and services: $10,934. increasing our clientile base from 1,800 a month to 4,000 and initiate waste sorting at source   </vt:lpstr>
      <vt:lpstr>Fred Muwanguzi CEO,  </vt:lpstr>
      <vt:lpstr>ALLIANCE WATER SOLUTIONS  (AWASO)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Clean Environment, Clean Water  A Disease Free Community</dc:title>
  <cp:lastModifiedBy>FRED</cp:lastModifiedBy>
  <cp:revision>39</cp:revision>
  <dcterms:modified xsi:type="dcterms:W3CDTF">2025-04-01T13:13:08Z</dcterms:modified>
</cp:coreProperties>
</file>